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89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573048" y="250031"/>
            <a:ext cx="4340304" cy="7729538"/>
          </a:xfrm>
          <a:prstGeom prst="rect">
            <a:avLst/>
          </a:prstGeom>
        </p:spPr>
      </p:pic>
      <p:sp>
        <p:nvSpPr>
          <p:cNvPr id="6" name="Text 2"/>
          <p:cNvSpPr/>
          <p:nvPr/>
        </p:nvSpPr>
        <p:spPr>
          <a:xfrm>
            <a:off x="6186488" y="1322665"/>
            <a:ext cx="7743825" cy="2723912"/>
          </a:xfrm>
          <a:prstGeom prst="rect">
            <a:avLst/>
          </a:prstGeom>
          <a:noFill/>
          <a:ln/>
        </p:spPr>
        <p:txBody>
          <a:bodyPr wrap="square" rtlCol="0" anchor="t"/>
          <a:lstStyle/>
          <a:p>
            <a:pPr marL="0" indent="0">
              <a:lnSpc>
                <a:spcPts val="7150"/>
              </a:lnSpc>
              <a:buNone/>
            </a:pPr>
            <a:r>
              <a:rPr lang="en-US" sz="5720" b="1" dirty="0">
                <a:solidFill>
                  <a:srgbClr val="9998FF"/>
                </a:solidFill>
                <a:latin typeface="Barlow" pitchFamily="34" charset="0"/>
                <a:ea typeface="Barlow" pitchFamily="34" charset="-122"/>
                <a:cs typeface="Barlow" pitchFamily="34" charset="-120"/>
              </a:rPr>
              <a:t>Optimizing Resource Allocation in an IaaS Environment</a:t>
            </a:r>
            <a:endParaRPr lang="en-US" sz="5720" dirty="0"/>
          </a:p>
        </p:txBody>
      </p:sp>
      <p:sp>
        <p:nvSpPr>
          <p:cNvPr id="7" name="Text 3"/>
          <p:cNvSpPr/>
          <p:nvPr/>
        </p:nvSpPr>
        <p:spPr>
          <a:xfrm>
            <a:off x="6186488" y="4346615"/>
            <a:ext cx="7743825" cy="2560320"/>
          </a:xfrm>
          <a:prstGeom prst="rect">
            <a:avLst/>
          </a:prstGeom>
          <a:noFill/>
          <a:ln/>
        </p:spPr>
        <p:txBody>
          <a:bodyPr wrap="square" rtlCol="0" anchor="t"/>
          <a:lstStyle/>
          <a:p>
            <a:pPr marL="0" indent="0">
              <a:lnSpc>
                <a:spcPts val="2520"/>
              </a:lnSpc>
              <a:buNone/>
            </a:pPr>
            <a:r>
              <a:rPr lang="en-US" sz="1575" dirty="0">
                <a:solidFill>
                  <a:srgbClr val="EEEFF5"/>
                </a:solidFill>
                <a:latin typeface="Montserrat" pitchFamily="34" charset="0"/>
                <a:ea typeface="Montserrat" pitchFamily="34" charset="-122"/>
                <a:cs typeface="Montserrat" pitchFamily="34" charset="-120"/>
              </a:rPr>
              <a:t>In today's dynamic IT landscape, organizations are increasingly adopting Infrastructure as a Service (IaaS) solutions to meet their evolving infrastructure needs. However, optimizing resource allocation within an IaaS environment presents a unique set of challenges. This presentation explores a comprehensive approach to address these challenges, leveraging advanced architectural design, user-friendly graphical interfaces, and robust programming techniques to achieve optimal resource utilization and cost efficiency.</a:t>
            </a:r>
            <a:endParaRPr lang="en-US" sz="1575" dirty="0"/>
          </a:p>
        </p:txBody>
      </p:sp>
      <p:sp>
        <p:nvSpPr>
          <p:cNvPr id="9" name="TextBox 8"/>
          <p:cNvSpPr txBox="1"/>
          <p:nvPr/>
        </p:nvSpPr>
        <p:spPr>
          <a:xfrm>
            <a:off x="11444628" y="6579126"/>
            <a:ext cx="2944586" cy="1200329"/>
          </a:xfrm>
          <a:prstGeom prst="rect">
            <a:avLst/>
          </a:prstGeom>
          <a:noFill/>
        </p:spPr>
        <p:txBody>
          <a:bodyPr wrap="square" rtlCol="0">
            <a:spAutoFit/>
          </a:bodyPr>
          <a:lstStyle/>
          <a:p>
            <a:endParaRPr lang="en-IN" sz="2400" dirty="0" smtClean="0">
              <a:solidFill>
                <a:schemeClr val="bg1">
                  <a:lumMod val="85000"/>
                </a:schemeClr>
              </a:solidFill>
              <a:latin typeface="Times New Roman" panose="02020603050405020304" pitchFamily="18" charset="0"/>
              <a:cs typeface="Times New Roman" panose="02020603050405020304" pitchFamily="18" charset="0"/>
            </a:endParaRPr>
          </a:p>
          <a:p>
            <a:r>
              <a:rPr lang="en-IN" sz="2400" dirty="0" smtClean="0">
                <a:solidFill>
                  <a:schemeClr val="bg1">
                    <a:lumMod val="85000"/>
                  </a:schemeClr>
                </a:solidFill>
                <a:latin typeface="Times New Roman" panose="02020603050405020304" pitchFamily="18" charset="0"/>
                <a:cs typeface="Times New Roman" panose="02020603050405020304" pitchFamily="18" charset="0"/>
              </a:rPr>
              <a:t>PRANAV G</a:t>
            </a:r>
          </a:p>
          <a:p>
            <a:r>
              <a:rPr lang="en-IN" sz="2400" dirty="0" smtClean="0">
                <a:solidFill>
                  <a:schemeClr val="bg1">
                    <a:lumMod val="85000"/>
                  </a:schemeClr>
                </a:solidFill>
                <a:latin typeface="Times New Roman" panose="02020603050405020304" pitchFamily="18" charset="0"/>
                <a:cs typeface="Times New Roman" panose="02020603050405020304" pitchFamily="18" charset="0"/>
              </a:rPr>
              <a:t>192224068</a:t>
            </a:r>
            <a:endParaRPr lang="en-IN" sz="24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64037" y="819983"/>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Conclusion</a:t>
            </a:r>
            <a:endParaRPr lang="en-US" sz="5116" dirty="0"/>
          </a:p>
        </p:txBody>
      </p:sp>
      <p:sp>
        <p:nvSpPr>
          <p:cNvPr id="5" name="Text 3"/>
          <p:cNvSpPr/>
          <p:nvPr/>
        </p:nvSpPr>
        <p:spPr>
          <a:xfrm>
            <a:off x="864037" y="2224564"/>
            <a:ext cx="6150054" cy="2765346"/>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In conclusion, the implementation of the proposed architecture for optimizing resource allocation in an IaaS environment has been thoroughly explored. The key components have been identified, and the functionality, architectural design, and GUI design have been meticulously planned.</a:t>
            </a:r>
            <a:endParaRPr lang="en-US" sz="1944" dirty="0"/>
          </a:p>
        </p:txBody>
      </p:sp>
      <p:sp>
        <p:nvSpPr>
          <p:cNvPr id="6" name="Text 4"/>
          <p:cNvSpPr/>
          <p:nvPr/>
        </p:nvSpPr>
        <p:spPr>
          <a:xfrm>
            <a:off x="864037" y="5212080"/>
            <a:ext cx="6150054"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The final step involves the actual program development and coding, followed by comprehensive testing to ensure the system's seamless integration and optimal performance in the cloud environment.</a:t>
            </a:r>
            <a:endParaRPr lang="en-US" sz="1944" dirty="0"/>
          </a:p>
        </p:txBody>
      </p:sp>
      <p:pic>
        <p:nvPicPr>
          <p:cNvPr id="7" name="Image 0" descr="preencoded.png"/>
          <p:cNvPicPr>
            <a:picLocks noChangeAspect="1"/>
          </p:cNvPicPr>
          <p:nvPr/>
        </p:nvPicPr>
        <p:blipFill>
          <a:blip r:embed="rId3"/>
          <a:stretch>
            <a:fillRect/>
          </a:stretch>
        </p:blipFill>
        <p:spPr>
          <a:xfrm>
            <a:off x="7623929" y="2280047"/>
            <a:ext cx="6150054" cy="420790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24437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9244370"/>
          </a:xfrm>
          <a:prstGeom prst="rect">
            <a:avLst/>
          </a:prstGeom>
        </p:spPr>
      </p:pic>
      <p:pic>
        <p:nvPicPr>
          <p:cNvPr id="5" name="Image 1" descr="preencoded.png"/>
          <p:cNvPicPr>
            <a:picLocks noChangeAspect="1"/>
          </p:cNvPicPr>
          <p:nvPr/>
        </p:nvPicPr>
        <p:blipFill>
          <a:blip r:embed="rId4"/>
          <a:stretch>
            <a:fillRect/>
          </a:stretch>
        </p:blipFill>
        <p:spPr>
          <a:xfrm>
            <a:off x="9359979" y="1920121"/>
            <a:ext cx="5054322" cy="5404009"/>
          </a:xfrm>
          <a:prstGeom prst="rect">
            <a:avLst/>
          </a:prstGeom>
        </p:spPr>
      </p:pic>
      <p:sp>
        <p:nvSpPr>
          <p:cNvPr id="6" name="Text 2"/>
          <p:cNvSpPr/>
          <p:nvPr/>
        </p:nvSpPr>
        <p:spPr>
          <a:xfrm>
            <a:off x="604837" y="475178"/>
            <a:ext cx="6705957"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Aim, Scope &amp; Problem Statement</a:t>
            </a:r>
            <a:endParaRPr lang="en-US" sz="3581" dirty="0"/>
          </a:p>
        </p:txBody>
      </p:sp>
      <p:sp>
        <p:nvSpPr>
          <p:cNvPr id="7" name="Text 3"/>
          <p:cNvSpPr/>
          <p:nvPr/>
        </p:nvSpPr>
        <p:spPr>
          <a:xfrm>
            <a:off x="604837" y="1302901"/>
            <a:ext cx="7934325" cy="221265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aim of this project is to develop a comprehensive system for optimizing resource allocation in an IaaS environment. The scope encompasses the identification of key components, the development of an architecture that ensures efficient resource utilization, and the creation of a user-friendly graphical interface for managing resource allocation. The primary problem statement revolves around the need to address the complexities of resource allocation within IaaS environments, including dynamic workloads, varying resource requirements, and the potential for over-provisioning, which can lead to increased costs and inefficient resource utilization.</a:t>
            </a:r>
            <a:endParaRPr lang="en-US" sz="1361" dirty="0"/>
          </a:p>
        </p:txBody>
      </p:sp>
      <p:sp>
        <p:nvSpPr>
          <p:cNvPr id="8" name="Shape 4"/>
          <p:cNvSpPr/>
          <p:nvPr/>
        </p:nvSpPr>
        <p:spPr>
          <a:xfrm>
            <a:off x="604837" y="3904178"/>
            <a:ext cx="388739" cy="388739"/>
          </a:xfrm>
          <a:prstGeom prst="roundRect">
            <a:avLst>
              <a:gd name="adj" fmla="val 40011"/>
            </a:avLst>
          </a:prstGeom>
          <a:solidFill>
            <a:srgbClr val="282C32"/>
          </a:solidFill>
          <a:ln/>
        </p:spPr>
      </p:sp>
      <p:sp>
        <p:nvSpPr>
          <p:cNvPr id="9" name="Text 5"/>
          <p:cNvSpPr/>
          <p:nvPr/>
        </p:nvSpPr>
        <p:spPr>
          <a:xfrm>
            <a:off x="750808" y="3962043"/>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10" name="Text 6"/>
          <p:cNvSpPr/>
          <p:nvPr/>
        </p:nvSpPr>
        <p:spPr>
          <a:xfrm>
            <a:off x="1166336" y="3904178"/>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Dynamic Workloads</a:t>
            </a:r>
            <a:endParaRPr lang="en-US" sz="1791" dirty="0"/>
          </a:p>
        </p:txBody>
      </p:sp>
      <p:sp>
        <p:nvSpPr>
          <p:cNvPr id="11" name="Text 7"/>
          <p:cNvSpPr/>
          <p:nvPr/>
        </p:nvSpPr>
        <p:spPr>
          <a:xfrm>
            <a:off x="1166336" y="4291965"/>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In an IaaS environment, workloads can fluctuate significantly, leading to periods of high resource demand followed by periods of low utilization.</a:t>
            </a:r>
            <a:endParaRPr lang="en-US" sz="1361" dirty="0"/>
          </a:p>
        </p:txBody>
      </p:sp>
      <p:sp>
        <p:nvSpPr>
          <p:cNvPr id="12" name="Shape 8"/>
          <p:cNvSpPr/>
          <p:nvPr/>
        </p:nvSpPr>
        <p:spPr>
          <a:xfrm>
            <a:off x="604837" y="5212199"/>
            <a:ext cx="388739" cy="388739"/>
          </a:xfrm>
          <a:prstGeom prst="roundRect">
            <a:avLst>
              <a:gd name="adj" fmla="val 40011"/>
            </a:avLst>
          </a:prstGeom>
          <a:solidFill>
            <a:srgbClr val="282C32"/>
          </a:solidFill>
          <a:ln/>
        </p:spPr>
      </p:sp>
      <p:sp>
        <p:nvSpPr>
          <p:cNvPr id="13" name="Text 9"/>
          <p:cNvSpPr/>
          <p:nvPr/>
        </p:nvSpPr>
        <p:spPr>
          <a:xfrm>
            <a:off x="722828" y="5270063"/>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4" name="Text 10"/>
          <p:cNvSpPr/>
          <p:nvPr/>
        </p:nvSpPr>
        <p:spPr>
          <a:xfrm>
            <a:off x="1166336" y="5212199"/>
            <a:ext cx="3224570"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Varying Resource Requirements</a:t>
            </a:r>
            <a:endParaRPr lang="en-US" sz="1791" dirty="0"/>
          </a:p>
        </p:txBody>
      </p:sp>
      <p:sp>
        <p:nvSpPr>
          <p:cNvPr id="15" name="Text 11"/>
          <p:cNvSpPr/>
          <p:nvPr/>
        </p:nvSpPr>
        <p:spPr>
          <a:xfrm>
            <a:off x="1166336" y="5599986"/>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Different applications and services have varying resource requirements, ranging from simple web applications to demanding data processing tasks.</a:t>
            </a:r>
            <a:endParaRPr lang="en-US" sz="1361" dirty="0"/>
          </a:p>
        </p:txBody>
      </p:sp>
      <p:sp>
        <p:nvSpPr>
          <p:cNvPr id="16" name="Shape 12"/>
          <p:cNvSpPr/>
          <p:nvPr/>
        </p:nvSpPr>
        <p:spPr>
          <a:xfrm>
            <a:off x="604837" y="6520220"/>
            <a:ext cx="388739" cy="388739"/>
          </a:xfrm>
          <a:prstGeom prst="roundRect">
            <a:avLst>
              <a:gd name="adj" fmla="val 40011"/>
            </a:avLst>
          </a:prstGeom>
          <a:solidFill>
            <a:srgbClr val="282C32"/>
          </a:solidFill>
          <a:ln/>
        </p:spPr>
      </p:sp>
      <p:sp>
        <p:nvSpPr>
          <p:cNvPr id="17" name="Text 13"/>
          <p:cNvSpPr/>
          <p:nvPr/>
        </p:nvSpPr>
        <p:spPr>
          <a:xfrm>
            <a:off x="725448" y="6578084"/>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18" name="Text 14"/>
          <p:cNvSpPr/>
          <p:nvPr/>
        </p:nvSpPr>
        <p:spPr>
          <a:xfrm>
            <a:off x="1166336" y="6520220"/>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Over-Provisioning</a:t>
            </a:r>
            <a:endParaRPr lang="en-US" sz="1791" dirty="0"/>
          </a:p>
        </p:txBody>
      </p:sp>
      <p:sp>
        <p:nvSpPr>
          <p:cNvPr id="19" name="Text 15"/>
          <p:cNvSpPr/>
          <p:nvPr/>
        </p:nvSpPr>
        <p:spPr>
          <a:xfrm>
            <a:off x="1166336" y="6908006"/>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To ensure availability, organizations often over-provision resources, leading to wasted capacity and increased costs.</a:t>
            </a:r>
            <a:endParaRPr lang="en-US" sz="1361" dirty="0"/>
          </a:p>
        </p:txBody>
      </p:sp>
      <p:sp>
        <p:nvSpPr>
          <p:cNvPr id="20" name="Shape 16"/>
          <p:cNvSpPr/>
          <p:nvPr/>
        </p:nvSpPr>
        <p:spPr>
          <a:xfrm>
            <a:off x="604837" y="7828240"/>
            <a:ext cx="388739" cy="388739"/>
          </a:xfrm>
          <a:prstGeom prst="roundRect">
            <a:avLst>
              <a:gd name="adj" fmla="val 40011"/>
            </a:avLst>
          </a:prstGeom>
          <a:solidFill>
            <a:srgbClr val="282C32"/>
          </a:solidFill>
          <a:ln/>
        </p:spPr>
      </p:sp>
      <p:sp>
        <p:nvSpPr>
          <p:cNvPr id="21" name="Text 17"/>
          <p:cNvSpPr/>
          <p:nvPr/>
        </p:nvSpPr>
        <p:spPr>
          <a:xfrm>
            <a:off x="716637" y="7886105"/>
            <a:ext cx="165140"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4</a:t>
            </a:r>
            <a:endParaRPr lang="en-US" sz="2149" dirty="0"/>
          </a:p>
        </p:txBody>
      </p:sp>
      <p:sp>
        <p:nvSpPr>
          <p:cNvPr id="22" name="Text 18"/>
          <p:cNvSpPr/>
          <p:nvPr/>
        </p:nvSpPr>
        <p:spPr>
          <a:xfrm>
            <a:off x="1166336" y="7828240"/>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Cost Optimization</a:t>
            </a:r>
            <a:endParaRPr lang="en-US" sz="1791" dirty="0"/>
          </a:p>
        </p:txBody>
      </p:sp>
      <p:sp>
        <p:nvSpPr>
          <p:cNvPr id="23" name="Text 19"/>
          <p:cNvSpPr/>
          <p:nvPr/>
        </p:nvSpPr>
        <p:spPr>
          <a:xfrm>
            <a:off x="1166336" y="8216027"/>
            <a:ext cx="737282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ability to dynamically adjust resource allocation based on demand is crucial for cost optimization in an IaaS environment.</a:t>
            </a:r>
            <a:endParaRPr lang="en-US" sz="136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472327" y="883325"/>
            <a:ext cx="7140535" cy="668536"/>
          </a:xfrm>
          <a:prstGeom prst="rect">
            <a:avLst/>
          </a:prstGeom>
          <a:noFill/>
          <a:ln/>
        </p:spPr>
        <p:txBody>
          <a:bodyPr wrap="none" rtlCol="0" anchor="t"/>
          <a:lstStyle/>
          <a:p>
            <a:pPr marL="0" indent="0">
              <a:lnSpc>
                <a:spcPts val="5264"/>
              </a:lnSpc>
              <a:buNone/>
            </a:pPr>
            <a:r>
              <a:rPr lang="en-US" sz="4211" b="1" dirty="0">
                <a:solidFill>
                  <a:srgbClr val="9998FF"/>
                </a:solidFill>
                <a:latin typeface="Barlow" pitchFamily="34" charset="0"/>
                <a:ea typeface="Barlow" pitchFamily="34" charset="-122"/>
                <a:cs typeface="Barlow" pitchFamily="34" charset="-120"/>
              </a:rPr>
              <a:t>Proposed Architecture Design</a:t>
            </a:r>
            <a:endParaRPr lang="en-US" sz="4211" dirty="0"/>
          </a:p>
        </p:txBody>
      </p:sp>
      <p:sp>
        <p:nvSpPr>
          <p:cNvPr id="5" name="Text 3"/>
          <p:cNvSpPr/>
          <p:nvPr/>
        </p:nvSpPr>
        <p:spPr>
          <a:xfrm>
            <a:off x="1472327" y="1958221"/>
            <a:ext cx="11685746" cy="1625798"/>
          </a:xfrm>
          <a:prstGeom prst="rect">
            <a:avLst/>
          </a:prstGeom>
          <a:noFill/>
          <a:ln/>
        </p:spPr>
        <p:txBody>
          <a:bodyPr wrap="square" rtlCol="0" anchor="t"/>
          <a:lstStyle/>
          <a:p>
            <a:pPr marL="0" indent="0">
              <a:lnSpc>
                <a:spcPts val="2560"/>
              </a:lnSpc>
              <a:buNone/>
            </a:pPr>
            <a:r>
              <a:rPr lang="en-US" sz="1600" dirty="0">
                <a:solidFill>
                  <a:srgbClr val="EEEFF5"/>
                </a:solidFill>
                <a:latin typeface="Montserrat" pitchFamily="34" charset="0"/>
                <a:ea typeface="Montserrat" pitchFamily="34" charset="-122"/>
                <a:cs typeface="Montserrat" pitchFamily="34" charset="-120"/>
              </a:rPr>
              <a:t>The proposed architecture design for resource allocation optimization in an IaaS environment consists of several key components working together to provide a comprehensive solution. These components include a resource monitoring and analysis module, an intelligent resource allocation engine, a user interface, and an integration with the chosen IaaS provider's API. The architecture is designed to be flexible and scalable, allowing for easy adaptation to different IaaS platforms and evolving business needs.</a:t>
            </a:r>
            <a:endParaRPr lang="en-US" sz="1600" dirty="0"/>
          </a:p>
        </p:txBody>
      </p:sp>
      <p:sp>
        <p:nvSpPr>
          <p:cNvPr id="6" name="Text 4"/>
          <p:cNvSpPr/>
          <p:nvPr/>
        </p:nvSpPr>
        <p:spPr>
          <a:xfrm>
            <a:off x="1472327" y="4015740"/>
            <a:ext cx="3564255" cy="668417"/>
          </a:xfrm>
          <a:prstGeom prst="rect">
            <a:avLst/>
          </a:prstGeom>
          <a:noFill/>
          <a:ln/>
        </p:spPr>
        <p:txBody>
          <a:bodyPr wrap="square" rtlCol="0" anchor="t"/>
          <a:lstStyle/>
          <a:p>
            <a:pPr marL="0" indent="0">
              <a:lnSpc>
                <a:spcPts val="2632"/>
              </a:lnSpc>
              <a:buNone/>
            </a:pPr>
            <a:r>
              <a:rPr lang="en-US" sz="2106" b="1" dirty="0">
                <a:solidFill>
                  <a:srgbClr val="9998FF"/>
                </a:solidFill>
                <a:latin typeface="Barlow" pitchFamily="34" charset="0"/>
                <a:ea typeface="Barlow" pitchFamily="34" charset="-122"/>
                <a:cs typeface="Barlow" pitchFamily="34" charset="-120"/>
              </a:rPr>
              <a:t>Resource Monitoring and Analysis Module</a:t>
            </a:r>
            <a:endParaRPr lang="en-US" sz="2106" dirty="0"/>
          </a:p>
        </p:txBody>
      </p:sp>
      <p:sp>
        <p:nvSpPr>
          <p:cNvPr id="7" name="Text 5"/>
          <p:cNvSpPr/>
          <p:nvPr/>
        </p:nvSpPr>
        <p:spPr>
          <a:xfrm>
            <a:off x="1472327" y="4887278"/>
            <a:ext cx="3564255" cy="2276118"/>
          </a:xfrm>
          <a:prstGeom prst="rect">
            <a:avLst/>
          </a:prstGeom>
          <a:noFill/>
          <a:ln/>
        </p:spPr>
        <p:txBody>
          <a:bodyPr wrap="square" rtlCol="0" anchor="t"/>
          <a:lstStyle/>
          <a:p>
            <a:pPr marL="0" indent="0">
              <a:lnSpc>
                <a:spcPts val="2560"/>
              </a:lnSpc>
              <a:buNone/>
            </a:pPr>
            <a:r>
              <a:rPr lang="en-US" sz="1600" dirty="0">
                <a:solidFill>
                  <a:srgbClr val="EEEFF5"/>
                </a:solidFill>
                <a:latin typeface="Montserrat" pitchFamily="34" charset="0"/>
                <a:ea typeface="Montserrat" pitchFamily="34" charset="-122"/>
                <a:cs typeface="Montserrat" pitchFamily="34" charset="-120"/>
              </a:rPr>
              <a:t>This module continuously gathers data on resource utilization, including CPU, memory, storage, and network bandwidth. It analyzes this data to identify patterns, trends, and potential bottlenecks.</a:t>
            </a:r>
            <a:endParaRPr lang="en-US" sz="1600" dirty="0"/>
          </a:p>
        </p:txBody>
      </p:sp>
      <p:sp>
        <p:nvSpPr>
          <p:cNvPr id="8" name="Text 6"/>
          <p:cNvSpPr/>
          <p:nvPr/>
        </p:nvSpPr>
        <p:spPr>
          <a:xfrm>
            <a:off x="5539978" y="4015740"/>
            <a:ext cx="3564255" cy="668417"/>
          </a:xfrm>
          <a:prstGeom prst="rect">
            <a:avLst/>
          </a:prstGeom>
          <a:noFill/>
          <a:ln/>
        </p:spPr>
        <p:txBody>
          <a:bodyPr wrap="square" rtlCol="0" anchor="t"/>
          <a:lstStyle/>
          <a:p>
            <a:pPr marL="0" indent="0">
              <a:lnSpc>
                <a:spcPts val="2632"/>
              </a:lnSpc>
              <a:buNone/>
            </a:pPr>
            <a:r>
              <a:rPr lang="en-US" sz="2106" b="1" dirty="0">
                <a:solidFill>
                  <a:srgbClr val="9998FF"/>
                </a:solidFill>
                <a:latin typeface="Barlow" pitchFamily="34" charset="0"/>
                <a:ea typeface="Barlow" pitchFamily="34" charset="-122"/>
                <a:cs typeface="Barlow" pitchFamily="34" charset="-120"/>
              </a:rPr>
              <a:t>Intelligent Resource Allocation Engine</a:t>
            </a:r>
            <a:endParaRPr lang="en-US" sz="2106" dirty="0"/>
          </a:p>
        </p:txBody>
      </p:sp>
      <p:sp>
        <p:nvSpPr>
          <p:cNvPr id="9" name="Text 7"/>
          <p:cNvSpPr/>
          <p:nvPr/>
        </p:nvSpPr>
        <p:spPr>
          <a:xfrm>
            <a:off x="5539978" y="4887278"/>
            <a:ext cx="3564255" cy="2276118"/>
          </a:xfrm>
          <a:prstGeom prst="rect">
            <a:avLst/>
          </a:prstGeom>
          <a:noFill/>
          <a:ln/>
        </p:spPr>
        <p:txBody>
          <a:bodyPr wrap="square" rtlCol="0" anchor="t"/>
          <a:lstStyle/>
          <a:p>
            <a:pPr marL="0" indent="0">
              <a:lnSpc>
                <a:spcPts val="2560"/>
              </a:lnSpc>
              <a:buNone/>
            </a:pPr>
            <a:r>
              <a:rPr lang="en-US" sz="1600" dirty="0">
                <a:solidFill>
                  <a:srgbClr val="EEEFF5"/>
                </a:solidFill>
                <a:latin typeface="Montserrat" pitchFamily="34" charset="0"/>
                <a:ea typeface="Montserrat" pitchFamily="34" charset="-122"/>
                <a:cs typeface="Montserrat" pitchFamily="34" charset="-120"/>
              </a:rPr>
              <a:t>The core of the architecture, this engine utilizes machine learning algorithms and predictive analytics to determine the optimal allocation of resources based on real-time data and historical trends.</a:t>
            </a:r>
            <a:endParaRPr lang="en-US" sz="1600" dirty="0"/>
          </a:p>
        </p:txBody>
      </p:sp>
      <p:sp>
        <p:nvSpPr>
          <p:cNvPr id="10" name="Text 8"/>
          <p:cNvSpPr/>
          <p:nvPr/>
        </p:nvSpPr>
        <p:spPr>
          <a:xfrm>
            <a:off x="9607629" y="4015740"/>
            <a:ext cx="2674025" cy="334208"/>
          </a:xfrm>
          <a:prstGeom prst="rect">
            <a:avLst/>
          </a:prstGeom>
          <a:noFill/>
          <a:ln/>
        </p:spPr>
        <p:txBody>
          <a:bodyPr wrap="none" rtlCol="0" anchor="t"/>
          <a:lstStyle/>
          <a:p>
            <a:pPr marL="0" indent="0">
              <a:lnSpc>
                <a:spcPts val="2632"/>
              </a:lnSpc>
              <a:buNone/>
            </a:pPr>
            <a:r>
              <a:rPr lang="en-US" sz="2106" b="1" dirty="0">
                <a:solidFill>
                  <a:srgbClr val="9998FF"/>
                </a:solidFill>
                <a:latin typeface="Barlow" pitchFamily="34" charset="0"/>
                <a:ea typeface="Barlow" pitchFamily="34" charset="-122"/>
                <a:cs typeface="Barlow" pitchFamily="34" charset="-120"/>
              </a:rPr>
              <a:t>User Interface</a:t>
            </a:r>
            <a:endParaRPr lang="en-US" sz="2106" dirty="0"/>
          </a:p>
        </p:txBody>
      </p:sp>
      <p:sp>
        <p:nvSpPr>
          <p:cNvPr id="11" name="Text 9"/>
          <p:cNvSpPr/>
          <p:nvPr/>
        </p:nvSpPr>
        <p:spPr>
          <a:xfrm>
            <a:off x="9607629" y="4553069"/>
            <a:ext cx="3564255" cy="1625798"/>
          </a:xfrm>
          <a:prstGeom prst="rect">
            <a:avLst/>
          </a:prstGeom>
          <a:noFill/>
          <a:ln/>
        </p:spPr>
        <p:txBody>
          <a:bodyPr wrap="square" rtlCol="0" anchor="t"/>
          <a:lstStyle/>
          <a:p>
            <a:pPr marL="0" indent="0">
              <a:lnSpc>
                <a:spcPts val="2560"/>
              </a:lnSpc>
              <a:buNone/>
            </a:pPr>
            <a:r>
              <a:rPr lang="en-US" sz="1600" dirty="0">
                <a:solidFill>
                  <a:srgbClr val="EEEFF5"/>
                </a:solidFill>
                <a:latin typeface="Montserrat" pitchFamily="34" charset="0"/>
                <a:ea typeface="Montserrat" pitchFamily="34" charset="-122"/>
                <a:cs typeface="Montserrat" pitchFamily="34" charset="-120"/>
              </a:rPr>
              <a:t>A user-friendly interface enables administrators to monitor resource usage, set resource allocation policies, and manage the overall system.</a:t>
            </a:r>
            <a:endParaRPr lang="en-US"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849207"/>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9849207"/>
          </a:xfrm>
          <a:prstGeom prst="rect">
            <a:avLst/>
          </a:prstGeom>
        </p:spPr>
      </p:pic>
      <p:pic>
        <p:nvPicPr>
          <p:cNvPr id="5" name="Image 1" descr="preencoded.png"/>
          <p:cNvPicPr>
            <a:picLocks noChangeAspect="1"/>
          </p:cNvPicPr>
          <p:nvPr/>
        </p:nvPicPr>
        <p:blipFill>
          <a:blip r:embed="rId4"/>
          <a:stretch>
            <a:fillRect/>
          </a:stretch>
        </p:blipFill>
        <p:spPr>
          <a:xfrm>
            <a:off x="9359979" y="3029188"/>
            <a:ext cx="5054441" cy="3790831"/>
          </a:xfrm>
          <a:prstGeom prst="rect">
            <a:avLst/>
          </a:prstGeom>
        </p:spPr>
      </p:pic>
      <p:sp>
        <p:nvSpPr>
          <p:cNvPr id="6" name="Text 2"/>
          <p:cNvSpPr/>
          <p:nvPr/>
        </p:nvSpPr>
        <p:spPr>
          <a:xfrm>
            <a:off x="604837" y="475178"/>
            <a:ext cx="5664756"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Identifying Key Components</a:t>
            </a:r>
            <a:endParaRPr lang="en-US" sz="3581" dirty="0"/>
          </a:p>
        </p:txBody>
      </p:sp>
      <p:sp>
        <p:nvSpPr>
          <p:cNvPr id="7" name="Text 3"/>
          <p:cNvSpPr/>
          <p:nvPr/>
        </p:nvSpPr>
        <p:spPr>
          <a:xfrm>
            <a:off x="604837" y="1302901"/>
            <a:ext cx="7934325" cy="1382911"/>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success of any system relies on the identification and implementation of key components that work together to achieve the desired outcome. In this context, the key components of the proposed architecture for resource allocation optimization in an IaaS environment include a resource monitoring and analysis module, an intelligent resource allocation engine, a user interface, and an integration with the chosen IaaS provider's API.</a:t>
            </a:r>
            <a:endParaRPr lang="en-US" sz="1361" dirty="0"/>
          </a:p>
        </p:txBody>
      </p:sp>
      <p:sp>
        <p:nvSpPr>
          <p:cNvPr id="8" name="Shape 4"/>
          <p:cNvSpPr/>
          <p:nvPr/>
        </p:nvSpPr>
        <p:spPr>
          <a:xfrm>
            <a:off x="604837" y="2880122"/>
            <a:ext cx="7934325" cy="1563053"/>
          </a:xfrm>
          <a:prstGeom prst="roundRect">
            <a:avLst>
              <a:gd name="adj" fmla="val 9951"/>
            </a:avLst>
          </a:prstGeom>
          <a:solidFill>
            <a:srgbClr val="282C32"/>
          </a:solidFill>
          <a:ln/>
        </p:spPr>
      </p:sp>
      <p:sp>
        <p:nvSpPr>
          <p:cNvPr id="9" name="Text 5"/>
          <p:cNvSpPr/>
          <p:nvPr/>
        </p:nvSpPr>
        <p:spPr>
          <a:xfrm>
            <a:off x="777597" y="3052882"/>
            <a:ext cx="4152662"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Resource Monitoring and Analysis Module</a:t>
            </a:r>
            <a:endParaRPr lang="en-US" sz="1791" dirty="0"/>
          </a:p>
        </p:txBody>
      </p:sp>
      <p:sp>
        <p:nvSpPr>
          <p:cNvPr id="10" name="Text 6"/>
          <p:cNvSpPr/>
          <p:nvPr/>
        </p:nvSpPr>
        <p:spPr>
          <a:xfrm>
            <a:off x="777597" y="3440668"/>
            <a:ext cx="758880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This component plays a critical role in gathering real-time data on resource usage, including CPU, memory, storage, and network bandwidth. This data is then analyzed to identify patterns, trends, and potential bottlenecks.</a:t>
            </a:r>
            <a:endParaRPr lang="en-US" sz="1361" dirty="0"/>
          </a:p>
        </p:txBody>
      </p:sp>
      <p:sp>
        <p:nvSpPr>
          <p:cNvPr id="11" name="Shape 7"/>
          <p:cNvSpPr/>
          <p:nvPr/>
        </p:nvSpPr>
        <p:spPr>
          <a:xfrm>
            <a:off x="604837" y="4615934"/>
            <a:ext cx="7934325" cy="1563053"/>
          </a:xfrm>
          <a:prstGeom prst="roundRect">
            <a:avLst>
              <a:gd name="adj" fmla="val 9951"/>
            </a:avLst>
          </a:prstGeom>
          <a:solidFill>
            <a:srgbClr val="282C32"/>
          </a:solidFill>
          <a:ln/>
        </p:spPr>
      </p:sp>
      <p:sp>
        <p:nvSpPr>
          <p:cNvPr id="12" name="Text 8"/>
          <p:cNvSpPr/>
          <p:nvPr/>
        </p:nvSpPr>
        <p:spPr>
          <a:xfrm>
            <a:off x="777597" y="4788694"/>
            <a:ext cx="3827383"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Intelligent Resource Allocation Engine</a:t>
            </a:r>
            <a:endParaRPr lang="en-US" sz="1791" dirty="0"/>
          </a:p>
        </p:txBody>
      </p:sp>
      <p:sp>
        <p:nvSpPr>
          <p:cNvPr id="13" name="Text 9"/>
          <p:cNvSpPr/>
          <p:nvPr/>
        </p:nvSpPr>
        <p:spPr>
          <a:xfrm>
            <a:off x="777597" y="5176480"/>
            <a:ext cx="758880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This component is responsible for making intelligent decisions about resource allocation. It utilizes machine learning algorithms and predictive analytics to optimize resource utilization based on real-time data and historical trends.</a:t>
            </a:r>
            <a:endParaRPr lang="en-US" sz="1361" dirty="0"/>
          </a:p>
        </p:txBody>
      </p:sp>
      <p:sp>
        <p:nvSpPr>
          <p:cNvPr id="14" name="Shape 10"/>
          <p:cNvSpPr/>
          <p:nvPr/>
        </p:nvSpPr>
        <p:spPr>
          <a:xfrm>
            <a:off x="604837" y="6351746"/>
            <a:ext cx="7934325" cy="1286470"/>
          </a:xfrm>
          <a:prstGeom prst="roundRect">
            <a:avLst>
              <a:gd name="adj" fmla="val 12090"/>
            </a:avLst>
          </a:prstGeom>
          <a:solidFill>
            <a:srgbClr val="282C32"/>
          </a:solidFill>
          <a:ln/>
        </p:spPr>
      </p:sp>
      <p:sp>
        <p:nvSpPr>
          <p:cNvPr id="15" name="Text 11"/>
          <p:cNvSpPr/>
          <p:nvPr/>
        </p:nvSpPr>
        <p:spPr>
          <a:xfrm>
            <a:off x="777597" y="6524506"/>
            <a:ext cx="2273856"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User Interface</a:t>
            </a:r>
            <a:endParaRPr lang="en-US" sz="1791" dirty="0"/>
          </a:p>
        </p:txBody>
      </p:sp>
      <p:sp>
        <p:nvSpPr>
          <p:cNvPr id="16" name="Text 12"/>
          <p:cNvSpPr/>
          <p:nvPr/>
        </p:nvSpPr>
        <p:spPr>
          <a:xfrm>
            <a:off x="777597" y="6912293"/>
            <a:ext cx="7588806" cy="553164"/>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A user-friendly interface provides administrators with a centralized platform to monitor resource usage, set resource allocation policies, and manage the overall system.</a:t>
            </a:r>
            <a:endParaRPr lang="en-US" sz="1361" dirty="0"/>
          </a:p>
        </p:txBody>
      </p:sp>
      <p:sp>
        <p:nvSpPr>
          <p:cNvPr id="17" name="Shape 13"/>
          <p:cNvSpPr/>
          <p:nvPr/>
        </p:nvSpPr>
        <p:spPr>
          <a:xfrm>
            <a:off x="604837" y="7810976"/>
            <a:ext cx="7934325" cy="1563053"/>
          </a:xfrm>
          <a:prstGeom prst="roundRect">
            <a:avLst>
              <a:gd name="adj" fmla="val 9951"/>
            </a:avLst>
          </a:prstGeom>
          <a:solidFill>
            <a:srgbClr val="282C32"/>
          </a:solidFill>
          <a:ln/>
        </p:spPr>
      </p:sp>
      <p:sp>
        <p:nvSpPr>
          <p:cNvPr id="18" name="Text 14"/>
          <p:cNvSpPr/>
          <p:nvPr/>
        </p:nvSpPr>
        <p:spPr>
          <a:xfrm>
            <a:off x="777597" y="7983736"/>
            <a:ext cx="2893219" cy="284202"/>
          </a:xfrm>
          <a:prstGeom prst="rect">
            <a:avLst/>
          </a:prstGeom>
          <a:noFill/>
          <a:ln/>
        </p:spPr>
        <p:txBody>
          <a:bodyPr wrap="none" rtlCol="0" anchor="t"/>
          <a:lstStyle/>
          <a:p>
            <a:pPr marL="0" indent="0">
              <a:lnSpc>
                <a:spcPts val="2238"/>
              </a:lnSpc>
              <a:buNone/>
            </a:pPr>
            <a:r>
              <a:rPr lang="en-US" sz="1791" b="1" dirty="0">
                <a:solidFill>
                  <a:srgbClr val="EEEFF5"/>
                </a:solidFill>
                <a:latin typeface="Barlow" pitchFamily="34" charset="0"/>
                <a:ea typeface="Barlow" pitchFamily="34" charset="-122"/>
                <a:cs typeface="Barlow" pitchFamily="34" charset="-120"/>
              </a:rPr>
              <a:t>IaaS Provider API Integration</a:t>
            </a:r>
            <a:endParaRPr lang="en-US" sz="1791" dirty="0"/>
          </a:p>
        </p:txBody>
      </p:sp>
      <p:sp>
        <p:nvSpPr>
          <p:cNvPr id="19" name="Text 15"/>
          <p:cNvSpPr/>
          <p:nvPr/>
        </p:nvSpPr>
        <p:spPr>
          <a:xfrm>
            <a:off x="777597" y="8371523"/>
            <a:ext cx="7588806"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This integration allows the system to interact with the chosen IaaS provider's API, enabling it to dynamically provision, scale, and de-provision resources based on the allocation decisions made by the intelligent resource allocation engine.</a:t>
            </a:r>
            <a:endParaRPr lang="en-US" sz="136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167932"/>
          </a:xfrm>
          <a:prstGeom prst="rect">
            <a:avLst/>
          </a:prstGeom>
          <a:solidFill>
            <a:srgbClr val="282C32"/>
          </a:solidFill>
          <a:ln/>
        </p:spPr>
      </p:sp>
      <p:sp>
        <p:nvSpPr>
          <p:cNvPr id="4" name="Text 2"/>
          <p:cNvSpPr/>
          <p:nvPr/>
        </p:nvSpPr>
        <p:spPr>
          <a:xfrm>
            <a:off x="2346603" y="475178"/>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Functionality</a:t>
            </a:r>
            <a:endParaRPr lang="en-US" sz="3581" dirty="0"/>
          </a:p>
        </p:txBody>
      </p:sp>
      <p:sp>
        <p:nvSpPr>
          <p:cNvPr id="5" name="Text 3"/>
          <p:cNvSpPr/>
          <p:nvPr/>
        </p:nvSpPr>
        <p:spPr>
          <a:xfrm>
            <a:off x="2346603" y="1389340"/>
            <a:ext cx="9937194" cy="1106329"/>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proposed architecture for optimizing resource allocation in an IaaS environment is designed to provide a comprehensive set of functionalities that address the key challenges of resource management in cloud environments. These functionalities include real-time resource monitoring, intelligent resource allocation, dynamic scaling, cost optimization, and user-friendly management tools.</a:t>
            </a:r>
            <a:endParaRPr lang="en-US" sz="1361" dirty="0"/>
          </a:p>
        </p:txBody>
      </p:sp>
      <p:sp>
        <p:nvSpPr>
          <p:cNvPr id="6" name="Shape 4"/>
          <p:cNvSpPr/>
          <p:nvPr/>
        </p:nvSpPr>
        <p:spPr>
          <a:xfrm>
            <a:off x="7120830" y="2884289"/>
            <a:ext cx="388739" cy="388739"/>
          </a:xfrm>
          <a:prstGeom prst="roundRect">
            <a:avLst>
              <a:gd name="adj" fmla="val 40011"/>
            </a:avLst>
          </a:prstGeom>
          <a:solidFill>
            <a:srgbClr val="282C32"/>
          </a:solidFill>
          <a:ln/>
        </p:spPr>
      </p:sp>
      <p:sp>
        <p:nvSpPr>
          <p:cNvPr id="7" name="Text 5"/>
          <p:cNvSpPr/>
          <p:nvPr/>
        </p:nvSpPr>
        <p:spPr>
          <a:xfrm>
            <a:off x="7266801" y="2942153"/>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8" name="Text 6"/>
          <p:cNvSpPr/>
          <p:nvPr/>
        </p:nvSpPr>
        <p:spPr>
          <a:xfrm>
            <a:off x="3214211" y="2862739"/>
            <a:ext cx="3150513" cy="284202"/>
          </a:xfrm>
          <a:prstGeom prst="rect">
            <a:avLst/>
          </a:prstGeom>
          <a:noFill/>
          <a:ln/>
        </p:spPr>
        <p:txBody>
          <a:bodyPr wrap="none" rtlCol="0" anchor="t"/>
          <a:lstStyle/>
          <a:p>
            <a:pPr marL="0" indent="0" algn="r">
              <a:lnSpc>
                <a:spcPts val="2238"/>
              </a:lnSpc>
              <a:buNone/>
            </a:pPr>
            <a:r>
              <a:rPr lang="en-US" sz="1791" b="1" dirty="0">
                <a:solidFill>
                  <a:srgbClr val="EEEFF5"/>
                </a:solidFill>
                <a:latin typeface="Barlow" pitchFamily="34" charset="0"/>
                <a:ea typeface="Barlow" pitchFamily="34" charset="-122"/>
                <a:cs typeface="Barlow" pitchFamily="34" charset="-120"/>
              </a:rPr>
              <a:t>Real-Time Resource Monitoring</a:t>
            </a:r>
            <a:endParaRPr lang="en-US" sz="1791" dirty="0"/>
          </a:p>
        </p:txBody>
      </p:sp>
      <p:sp>
        <p:nvSpPr>
          <p:cNvPr id="9" name="Text 7"/>
          <p:cNvSpPr/>
          <p:nvPr/>
        </p:nvSpPr>
        <p:spPr>
          <a:xfrm>
            <a:off x="2346603" y="3250525"/>
            <a:ext cx="4018121" cy="1106329"/>
          </a:xfrm>
          <a:prstGeom prst="rect">
            <a:avLst/>
          </a:prstGeom>
          <a:noFill/>
          <a:ln/>
        </p:spPr>
        <p:txBody>
          <a:bodyPr wrap="square" rtlCol="0" anchor="t"/>
          <a:lstStyle/>
          <a:p>
            <a:pPr marL="0" indent="0" algn="r">
              <a:lnSpc>
                <a:spcPts val="2177"/>
              </a:lnSpc>
              <a:buNone/>
            </a:pPr>
            <a:r>
              <a:rPr lang="en-US" sz="1361" dirty="0">
                <a:solidFill>
                  <a:srgbClr val="EEEFF5"/>
                </a:solidFill>
                <a:latin typeface="Montserrat" pitchFamily="34" charset="0"/>
                <a:ea typeface="Montserrat" pitchFamily="34" charset="-122"/>
                <a:cs typeface="Montserrat" pitchFamily="34" charset="-120"/>
              </a:rPr>
              <a:t>The system continuously monitors resource usage across all deployed resources, providing real-time insights into current resource consumption and potential bottlenecks.</a:t>
            </a:r>
            <a:endParaRPr lang="en-US" sz="1361" dirty="0"/>
          </a:p>
        </p:txBody>
      </p:sp>
      <p:sp>
        <p:nvSpPr>
          <p:cNvPr id="10" name="Shape 8"/>
          <p:cNvSpPr/>
          <p:nvPr/>
        </p:nvSpPr>
        <p:spPr>
          <a:xfrm>
            <a:off x="7120830" y="3748326"/>
            <a:ext cx="388739" cy="388739"/>
          </a:xfrm>
          <a:prstGeom prst="roundRect">
            <a:avLst>
              <a:gd name="adj" fmla="val 40011"/>
            </a:avLst>
          </a:prstGeom>
          <a:solidFill>
            <a:srgbClr val="282C32"/>
          </a:solidFill>
          <a:ln/>
        </p:spPr>
      </p:sp>
      <p:sp>
        <p:nvSpPr>
          <p:cNvPr id="11" name="Text 9"/>
          <p:cNvSpPr/>
          <p:nvPr/>
        </p:nvSpPr>
        <p:spPr>
          <a:xfrm>
            <a:off x="7238821" y="3806190"/>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2" name="Text 10"/>
          <p:cNvSpPr/>
          <p:nvPr/>
        </p:nvSpPr>
        <p:spPr>
          <a:xfrm>
            <a:off x="8265676" y="3726775"/>
            <a:ext cx="3092768"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Intelligent Resource Allocation</a:t>
            </a:r>
            <a:endParaRPr lang="en-US" sz="1791" dirty="0"/>
          </a:p>
        </p:txBody>
      </p:sp>
      <p:sp>
        <p:nvSpPr>
          <p:cNvPr id="13" name="Text 11"/>
          <p:cNvSpPr/>
          <p:nvPr/>
        </p:nvSpPr>
        <p:spPr>
          <a:xfrm>
            <a:off x="8265676" y="4114562"/>
            <a:ext cx="4018121" cy="1382911"/>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Utilizing machine learning algorithms, the system analyzes historical data and real-time usage patterns to determine the optimal allocation of resources for each application or service.</a:t>
            </a:r>
            <a:endParaRPr lang="en-US" sz="1361" dirty="0"/>
          </a:p>
        </p:txBody>
      </p:sp>
      <p:sp>
        <p:nvSpPr>
          <p:cNvPr id="14" name="Shape 12"/>
          <p:cNvSpPr/>
          <p:nvPr/>
        </p:nvSpPr>
        <p:spPr>
          <a:xfrm>
            <a:off x="7120830" y="4896683"/>
            <a:ext cx="388739" cy="388739"/>
          </a:xfrm>
          <a:prstGeom prst="roundRect">
            <a:avLst>
              <a:gd name="adj" fmla="val 40011"/>
            </a:avLst>
          </a:prstGeom>
          <a:solidFill>
            <a:srgbClr val="282C32"/>
          </a:solidFill>
          <a:ln/>
        </p:spPr>
      </p:sp>
      <p:sp>
        <p:nvSpPr>
          <p:cNvPr id="15" name="Text 13"/>
          <p:cNvSpPr/>
          <p:nvPr/>
        </p:nvSpPr>
        <p:spPr>
          <a:xfrm>
            <a:off x="7241441" y="4954548"/>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16" name="Text 14"/>
          <p:cNvSpPr/>
          <p:nvPr/>
        </p:nvSpPr>
        <p:spPr>
          <a:xfrm>
            <a:off x="4090868" y="4875133"/>
            <a:ext cx="2273856" cy="284202"/>
          </a:xfrm>
          <a:prstGeom prst="rect">
            <a:avLst/>
          </a:prstGeom>
          <a:noFill/>
          <a:ln/>
        </p:spPr>
        <p:txBody>
          <a:bodyPr wrap="none" rtlCol="0" anchor="t"/>
          <a:lstStyle/>
          <a:p>
            <a:pPr marL="0" indent="0" algn="r">
              <a:lnSpc>
                <a:spcPts val="2238"/>
              </a:lnSpc>
              <a:buNone/>
            </a:pPr>
            <a:r>
              <a:rPr lang="en-US" sz="1791" b="1" dirty="0">
                <a:solidFill>
                  <a:srgbClr val="EEEFF5"/>
                </a:solidFill>
                <a:latin typeface="Barlow" pitchFamily="34" charset="0"/>
                <a:ea typeface="Barlow" pitchFamily="34" charset="-122"/>
                <a:cs typeface="Barlow" pitchFamily="34" charset="-120"/>
              </a:rPr>
              <a:t>Dynamic Scaling</a:t>
            </a:r>
            <a:endParaRPr lang="en-US" sz="1791" dirty="0"/>
          </a:p>
        </p:txBody>
      </p:sp>
      <p:sp>
        <p:nvSpPr>
          <p:cNvPr id="17" name="Text 15"/>
          <p:cNvSpPr/>
          <p:nvPr/>
        </p:nvSpPr>
        <p:spPr>
          <a:xfrm>
            <a:off x="2346603" y="5262920"/>
            <a:ext cx="4018121" cy="1106329"/>
          </a:xfrm>
          <a:prstGeom prst="rect">
            <a:avLst/>
          </a:prstGeom>
          <a:noFill/>
          <a:ln/>
        </p:spPr>
        <p:txBody>
          <a:bodyPr wrap="square" rtlCol="0" anchor="t"/>
          <a:lstStyle/>
          <a:p>
            <a:pPr marL="0" indent="0" algn="r">
              <a:lnSpc>
                <a:spcPts val="2177"/>
              </a:lnSpc>
              <a:buNone/>
            </a:pPr>
            <a:r>
              <a:rPr lang="en-US" sz="1361" dirty="0">
                <a:solidFill>
                  <a:srgbClr val="EEEFF5"/>
                </a:solidFill>
                <a:latin typeface="Montserrat" pitchFamily="34" charset="0"/>
                <a:ea typeface="Montserrat" pitchFamily="34" charset="-122"/>
                <a:cs typeface="Montserrat" pitchFamily="34" charset="-120"/>
              </a:rPr>
              <a:t>The system automatically scales resources up or down based on real-time demand, ensuring optimal utilization and cost efficiency.</a:t>
            </a:r>
            <a:endParaRPr lang="en-US" sz="1361" dirty="0"/>
          </a:p>
        </p:txBody>
      </p:sp>
      <p:sp>
        <p:nvSpPr>
          <p:cNvPr id="18" name="Shape 16"/>
          <p:cNvSpPr/>
          <p:nvPr/>
        </p:nvSpPr>
        <p:spPr>
          <a:xfrm>
            <a:off x="7120830" y="6041231"/>
            <a:ext cx="388739" cy="388739"/>
          </a:xfrm>
          <a:prstGeom prst="roundRect">
            <a:avLst>
              <a:gd name="adj" fmla="val 40011"/>
            </a:avLst>
          </a:prstGeom>
          <a:solidFill>
            <a:srgbClr val="282C32"/>
          </a:solidFill>
          <a:ln/>
        </p:spPr>
      </p:sp>
      <p:sp>
        <p:nvSpPr>
          <p:cNvPr id="19" name="Text 17"/>
          <p:cNvSpPr/>
          <p:nvPr/>
        </p:nvSpPr>
        <p:spPr>
          <a:xfrm>
            <a:off x="7232630" y="6099096"/>
            <a:ext cx="165140"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4</a:t>
            </a:r>
            <a:endParaRPr lang="en-US" sz="2149" dirty="0"/>
          </a:p>
        </p:txBody>
      </p:sp>
      <p:sp>
        <p:nvSpPr>
          <p:cNvPr id="20" name="Text 18"/>
          <p:cNvSpPr/>
          <p:nvPr/>
        </p:nvSpPr>
        <p:spPr>
          <a:xfrm>
            <a:off x="8265676" y="6019681"/>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Cost Optimization</a:t>
            </a:r>
            <a:endParaRPr lang="en-US" sz="1791" dirty="0"/>
          </a:p>
        </p:txBody>
      </p:sp>
      <p:sp>
        <p:nvSpPr>
          <p:cNvPr id="21" name="Text 19"/>
          <p:cNvSpPr/>
          <p:nvPr/>
        </p:nvSpPr>
        <p:spPr>
          <a:xfrm>
            <a:off x="8265676" y="6407468"/>
            <a:ext cx="4018121"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By minimizing over-provisioning and dynamically adjusting resource allocation based on demand, the system significantly reduces overall infrastructure costs.</a:t>
            </a:r>
            <a:endParaRPr lang="en-US" sz="1361" dirty="0"/>
          </a:p>
        </p:txBody>
      </p:sp>
      <p:sp>
        <p:nvSpPr>
          <p:cNvPr id="22" name="Shape 20"/>
          <p:cNvSpPr/>
          <p:nvPr/>
        </p:nvSpPr>
        <p:spPr>
          <a:xfrm>
            <a:off x="7120830" y="7047428"/>
            <a:ext cx="388739" cy="388739"/>
          </a:xfrm>
          <a:prstGeom prst="roundRect">
            <a:avLst>
              <a:gd name="adj" fmla="val 40011"/>
            </a:avLst>
          </a:prstGeom>
          <a:solidFill>
            <a:srgbClr val="282C32"/>
          </a:solidFill>
          <a:ln/>
        </p:spPr>
      </p:sp>
      <p:sp>
        <p:nvSpPr>
          <p:cNvPr id="23" name="Text 21"/>
          <p:cNvSpPr/>
          <p:nvPr/>
        </p:nvSpPr>
        <p:spPr>
          <a:xfrm>
            <a:off x="7241679" y="7105293"/>
            <a:ext cx="147042"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5</a:t>
            </a:r>
            <a:endParaRPr lang="en-US" sz="2149" dirty="0"/>
          </a:p>
        </p:txBody>
      </p:sp>
      <p:sp>
        <p:nvSpPr>
          <p:cNvPr id="24" name="Text 22"/>
          <p:cNvSpPr/>
          <p:nvPr/>
        </p:nvSpPr>
        <p:spPr>
          <a:xfrm>
            <a:off x="3065621" y="7025878"/>
            <a:ext cx="3299103" cy="284202"/>
          </a:xfrm>
          <a:prstGeom prst="rect">
            <a:avLst/>
          </a:prstGeom>
          <a:noFill/>
          <a:ln/>
        </p:spPr>
        <p:txBody>
          <a:bodyPr wrap="none" rtlCol="0" anchor="t"/>
          <a:lstStyle/>
          <a:p>
            <a:pPr marL="0" indent="0" algn="r">
              <a:lnSpc>
                <a:spcPts val="2238"/>
              </a:lnSpc>
              <a:buNone/>
            </a:pPr>
            <a:r>
              <a:rPr lang="en-US" sz="1791" b="1" dirty="0">
                <a:solidFill>
                  <a:srgbClr val="EEEFF5"/>
                </a:solidFill>
                <a:latin typeface="Barlow" pitchFamily="34" charset="0"/>
                <a:ea typeface="Barlow" pitchFamily="34" charset="-122"/>
                <a:cs typeface="Barlow" pitchFamily="34" charset="-120"/>
              </a:rPr>
              <a:t>User-Friendly Management Tools</a:t>
            </a:r>
            <a:endParaRPr lang="en-US" sz="1791" dirty="0"/>
          </a:p>
        </p:txBody>
      </p:sp>
      <p:sp>
        <p:nvSpPr>
          <p:cNvPr id="25" name="Text 23"/>
          <p:cNvSpPr/>
          <p:nvPr/>
        </p:nvSpPr>
        <p:spPr>
          <a:xfrm>
            <a:off x="2346603" y="7413665"/>
            <a:ext cx="4018121" cy="1106329"/>
          </a:xfrm>
          <a:prstGeom prst="rect">
            <a:avLst/>
          </a:prstGeom>
          <a:noFill/>
          <a:ln/>
        </p:spPr>
        <p:txBody>
          <a:bodyPr wrap="square" rtlCol="0" anchor="t"/>
          <a:lstStyle/>
          <a:p>
            <a:pPr marL="0" indent="0" algn="r">
              <a:lnSpc>
                <a:spcPts val="2177"/>
              </a:lnSpc>
              <a:buNone/>
            </a:pPr>
            <a:r>
              <a:rPr lang="en-US" sz="1361" dirty="0">
                <a:solidFill>
                  <a:srgbClr val="EEEFF5"/>
                </a:solidFill>
                <a:latin typeface="Montserrat" pitchFamily="34" charset="0"/>
                <a:ea typeface="Montserrat" pitchFamily="34" charset="-122"/>
                <a:cs typeface="Montserrat" pitchFamily="34" charset="-120"/>
              </a:rPr>
              <a:t>A user-friendly interface allows administrators to easily monitor resource usage, set allocation policies, and manage the system with minimal effort.</a:t>
            </a:r>
            <a:endParaRPr lang="en-US" sz="136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150787"/>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9150787"/>
          </a:xfrm>
          <a:prstGeom prst="rect">
            <a:avLst/>
          </a:prstGeom>
        </p:spPr>
      </p:pic>
      <p:pic>
        <p:nvPicPr>
          <p:cNvPr id="5" name="Image 1" descr="preencoded.png"/>
          <p:cNvPicPr>
            <a:picLocks noChangeAspect="1"/>
          </p:cNvPicPr>
          <p:nvPr/>
        </p:nvPicPr>
        <p:blipFill>
          <a:blip r:embed="rId4"/>
          <a:stretch>
            <a:fillRect/>
          </a:stretch>
        </p:blipFill>
        <p:spPr>
          <a:xfrm>
            <a:off x="9359979" y="3006447"/>
            <a:ext cx="5054322" cy="3137892"/>
          </a:xfrm>
          <a:prstGeom prst="rect">
            <a:avLst/>
          </a:prstGeom>
        </p:spPr>
      </p:pic>
      <p:sp>
        <p:nvSpPr>
          <p:cNvPr id="6" name="Text 2"/>
          <p:cNvSpPr/>
          <p:nvPr/>
        </p:nvSpPr>
        <p:spPr>
          <a:xfrm>
            <a:off x="604837" y="475178"/>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Architectural Design</a:t>
            </a:r>
            <a:endParaRPr lang="en-US" sz="3581" dirty="0"/>
          </a:p>
        </p:txBody>
      </p:sp>
      <p:sp>
        <p:nvSpPr>
          <p:cNvPr id="7" name="Text 3"/>
          <p:cNvSpPr/>
          <p:nvPr/>
        </p:nvSpPr>
        <p:spPr>
          <a:xfrm>
            <a:off x="604837" y="1302901"/>
            <a:ext cx="7934325" cy="1936075"/>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architectural design of the system is based on a layered approach, with each layer responsible for specific functionalities. The bottom layer interacts directly with the IaaS provider's API, enabling dynamic provisioning and management of resources. The middle layer houses the intelligent resource allocation engine, which analyzes real-time data and historical patterns to determine optimal resource allocation. The top layer provides a user-friendly interface for administrators to monitor resource usage, set allocation policies, and manage the overall system.</a:t>
            </a:r>
            <a:endParaRPr lang="en-US" sz="1361" dirty="0"/>
          </a:p>
        </p:txBody>
      </p:sp>
      <p:pic>
        <p:nvPicPr>
          <p:cNvPr id="8" name="Image 2" descr="preencoded.png"/>
          <p:cNvPicPr>
            <a:picLocks noChangeAspect="1"/>
          </p:cNvPicPr>
          <p:nvPr/>
        </p:nvPicPr>
        <p:blipFill>
          <a:blip r:embed="rId5"/>
          <a:stretch>
            <a:fillRect/>
          </a:stretch>
        </p:blipFill>
        <p:spPr>
          <a:xfrm>
            <a:off x="604837" y="3433286"/>
            <a:ext cx="864037" cy="1839635"/>
          </a:xfrm>
          <a:prstGeom prst="rect">
            <a:avLst/>
          </a:prstGeom>
        </p:spPr>
      </p:pic>
      <p:sp>
        <p:nvSpPr>
          <p:cNvPr id="9" name="Text 4"/>
          <p:cNvSpPr/>
          <p:nvPr/>
        </p:nvSpPr>
        <p:spPr>
          <a:xfrm>
            <a:off x="1728073" y="3606046"/>
            <a:ext cx="3712369"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Layer 1: IaaS Provider API Integration</a:t>
            </a:r>
            <a:endParaRPr lang="en-US" sz="1791" dirty="0"/>
          </a:p>
        </p:txBody>
      </p:sp>
      <p:sp>
        <p:nvSpPr>
          <p:cNvPr id="10" name="Text 5"/>
          <p:cNvSpPr/>
          <p:nvPr/>
        </p:nvSpPr>
        <p:spPr>
          <a:xfrm>
            <a:off x="1728073" y="3993833"/>
            <a:ext cx="6811089"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This layer handles communication with the chosen IaaS provider's API, enabling the system to dynamically provision, scale, and de-provision resources based on the allocation decisions made by the intelligent resource allocation engine.</a:t>
            </a:r>
            <a:endParaRPr lang="en-US" sz="1361" dirty="0"/>
          </a:p>
        </p:txBody>
      </p:sp>
      <p:pic>
        <p:nvPicPr>
          <p:cNvPr id="11" name="Image 3" descr="preencoded.png"/>
          <p:cNvPicPr>
            <a:picLocks noChangeAspect="1"/>
          </p:cNvPicPr>
          <p:nvPr/>
        </p:nvPicPr>
        <p:blipFill>
          <a:blip r:embed="rId6"/>
          <a:stretch>
            <a:fillRect/>
          </a:stretch>
        </p:blipFill>
        <p:spPr>
          <a:xfrm>
            <a:off x="604837" y="5272921"/>
            <a:ext cx="864037" cy="1839635"/>
          </a:xfrm>
          <a:prstGeom prst="rect">
            <a:avLst/>
          </a:prstGeom>
        </p:spPr>
      </p:pic>
      <p:sp>
        <p:nvSpPr>
          <p:cNvPr id="12" name="Text 6"/>
          <p:cNvSpPr/>
          <p:nvPr/>
        </p:nvSpPr>
        <p:spPr>
          <a:xfrm>
            <a:off x="1728073" y="5445681"/>
            <a:ext cx="4693325"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Layer 2: Intelligent Resource Allocation Engine</a:t>
            </a:r>
            <a:endParaRPr lang="en-US" sz="1791" dirty="0"/>
          </a:p>
        </p:txBody>
      </p:sp>
      <p:sp>
        <p:nvSpPr>
          <p:cNvPr id="13" name="Text 7"/>
          <p:cNvSpPr/>
          <p:nvPr/>
        </p:nvSpPr>
        <p:spPr>
          <a:xfrm>
            <a:off x="1728073" y="5833467"/>
            <a:ext cx="6811089"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This layer utilizes machine learning algorithms and predictive analytics to analyze real-time data and historical trends to determine the optimal allocation of resources based on current demand and expected future usage patterns.</a:t>
            </a:r>
            <a:endParaRPr lang="en-US" sz="1361" dirty="0"/>
          </a:p>
        </p:txBody>
      </p:sp>
      <p:pic>
        <p:nvPicPr>
          <p:cNvPr id="14" name="Image 4" descr="preencoded.png"/>
          <p:cNvPicPr>
            <a:picLocks noChangeAspect="1"/>
          </p:cNvPicPr>
          <p:nvPr/>
        </p:nvPicPr>
        <p:blipFill>
          <a:blip r:embed="rId7"/>
          <a:stretch>
            <a:fillRect/>
          </a:stretch>
        </p:blipFill>
        <p:spPr>
          <a:xfrm>
            <a:off x="604837" y="7112556"/>
            <a:ext cx="864037" cy="1563053"/>
          </a:xfrm>
          <a:prstGeom prst="rect">
            <a:avLst/>
          </a:prstGeom>
        </p:spPr>
      </p:pic>
      <p:sp>
        <p:nvSpPr>
          <p:cNvPr id="15" name="Text 8"/>
          <p:cNvSpPr/>
          <p:nvPr/>
        </p:nvSpPr>
        <p:spPr>
          <a:xfrm>
            <a:off x="1728073" y="7285315"/>
            <a:ext cx="2307669"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Layer 3: User Interface</a:t>
            </a:r>
            <a:endParaRPr lang="en-US" sz="1791" dirty="0"/>
          </a:p>
        </p:txBody>
      </p:sp>
      <p:sp>
        <p:nvSpPr>
          <p:cNvPr id="16" name="Text 9"/>
          <p:cNvSpPr/>
          <p:nvPr/>
        </p:nvSpPr>
        <p:spPr>
          <a:xfrm>
            <a:off x="1728073" y="7673102"/>
            <a:ext cx="6811089"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This layer provides a user-friendly interface for administrators to monitor resource usage, set resource allocation policies, and manage the overall system.</a:t>
            </a:r>
            <a:endParaRPr lang="en-US" sz="136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10791587"/>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346603" y="2635448"/>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GUI Design</a:t>
            </a:r>
            <a:endParaRPr lang="en-US" sz="3581" dirty="0"/>
          </a:p>
        </p:txBody>
      </p:sp>
      <p:sp>
        <p:nvSpPr>
          <p:cNvPr id="6" name="Text 3"/>
          <p:cNvSpPr/>
          <p:nvPr/>
        </p:nvSpPr>
        <p:spPr>
          <a:xfrm>
            <a:off x="2346603" y="3463171"/>
            <a:ext cx="9937194" cy="1382911"/>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graphical user interface (GUI) is designed to be intuitive and user-friendly, providing administrators with a comprehensive overview of resource usage, allocation policies, and system performance. The interface incorporates color-coding and visual cues to highlight potential bottlenecks, resource over-provisioning, and areas for optimization. Key elements of the GUI include a dashboard for real-time resource monitoring, a policy management section, a history view, and a reporting module.</a:t>
            </a:r>
            <a:endParaRPr lang="en-US" sz="1361" dirty="0"/>
          </a:p>
        </p:txBody>
      </p:sp>
      <p:sp>
        <p:nvSpPr>
          <p:cNvPr id="7" name="Shape 4"/>
          <p:cNvSpPr/>
          <p:nvPr/>
        </p:nvSpPr>
        <p:spPr>
          <a:xfrm>
            <a:off x="2346603" y="5040392"/>
            <a:ext cx="9937194" cy="5276017"/>
          </a:xfrm>
          <a:prstGeom prst="roundRect">
            <a:avLst>
              <a:gd name="adj" fmla="val 2948"/>
            </a:avLst>
          </a:prstGeom>
          <a:noFill/>
          <a:ln w="7620">
            <a:solidFill>
              <a:srgbClr val="FFFFFF">
                <a:alpha val="24000"/>
              </a:srgbClr>
            </a:solidFill>
            <a:prstDash val="solid"/>
          </a:ln>
        </p:spPr>
      </p:sp>
      <p:sp>
        <p:nvSpPr>
          <p:cNvPr id="8" name="Shape 5"/>
          <p:cNvSpPr/>
          <p:nvPr/>
        </p:nvSpPr>
        <p:spPr>
          <a:xfrm>
            <a:off x="2354223" y="5048012"/>
            <a:ext cx="9921954" cy="498991"/>
          </a:xfrm>
          <a:prstGeom prst="rect">
            <a:avLst/>
          </a:prstGeom>
          <a:solidFill>
            <a:srgbClr val="FFFFFF">
              <a:alpha val="4000"/>
            </a:srgbClr>
          </a:solidFill>
          <a:ln/>
        </p:spPr>
      </p:sp>
      <p:sp>
        <p:nvSpPr>
          <p:cNvPr id="9" name="Text 6"/>
          <p:cNvSpPr/>
          <p:nvPr/>
        </p:nvSpPr>
        <p:spPr>
          <a:xfrm>
            <a:off x="2526983" y="5159216"/>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Element</a:t>
            </a:r>
            <a:endParaRPr lang="en-US" sz="1361" dirty="0"/>
          </a:p>
        </p:txBody>
      </p:sp>
      <p:sp>
        <p:nvSpPr>
          <p:cNvPr id="10" name="Text 7"/>
          <p:cNvSpPr/>
          <p:nvPr/>
        </p:nvSpPr>
        <p:spPr>
          <a:xfrm>
            <a:off x="7491770" y="5159216"/>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Description</a:t>
            </a:r>
            <a:endParaRPr lang="en-US" sz="1361" dirty="0"/>
          </a:p>
        </p:txBody>
      </p:sp>
      <p:sp>
        <p:nvSpPr>
          <p:cNvPr id="11" name="Shape 8"/>
          <p:cNvSpPr/>
          <p:nvPr/>
        </p:nvSpPr>
        <p:spPr>
          <a:xfrm>
            <a:off x="2354223" y="5547003"/>
            <a:ext cx="9921954" cy="1052155"/>
          </a:xfrm>
          <a:prstGeom prst="rect">
            <a:avLst/>
          </a:prstGeom>
          <a:solidFill>
            <a:srgbClr val="000000">
              <a:alpha val="4000"/>
            </a:srgbClr>
          </a:solidFill>
          <a:ln/>
        </p:spPr>
      </p:sp>
      <p:sp>
        <p:nvSpPr>
          <p:cNvPr id="12" name="Text 9"/>
          <p:cNvSpPr/>
          <p:nvPr/>
        </p:nvSpPr>
        <p:spPr>
          <a:xfrm>
            <a:off x="2526983" y="5658207"/>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Dashboard</a:t>
            </a:r>
            <a:endParaRPr lang="en-US" sz="1361" dirty="0"/>
          </a:p>
        </p:txBody>
      </p:sp>
      <p:sp>
        <p:nvSpPr>
          <p:cNvPr id="13" name="Text 10"/>
          <p:cNvSpPr/>
          <p:nvPr/>
        </p:nvSpPr>
        <p:spPr>
          <a:xfrm>
            <a:off x="7491770" y="5658207"/>
            <a:ext cx="4611648"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Provides a real-time overview of resource utilization across all deployed resources, including CPU, memory, storage, and network bandwidth.</a:t>
            </a:r>
            <a:endParaRPr lang="en-US" sz="1361" dirty="0"/>
          </a:p>
        </p:txBody>
      </p:sp>
      <p:sp>
        <p:nvSpPr>
          <p:cNvPr id="14" name="Shape 11"/>
          <p:cNvSpPr/>
          <p:nvPr/>
        </p:nvSpPr>
        <p:spPr>
          <a:xfrm>
            <a:off x="2354223" y="6599158"/>
            <a:ext cx="9921954" cy="1328737"/>
          </a:xfrm>
          <a:prstGeom prst="rect">
            <a:avLst/>
          </a:prstGeom>
          <a:solidFill>
            <a:srgbClr val="FFFFFF">
              <a:alpha val="4000"/>
            </a:srgbClr>
          </a:solidFill>
          <a:ln/>
        </p:spPr>
      </p:sp>
      <p:sp>
        <p:nvSpPr>
          <p:cNvPr id="15" name="Text 12"/>
          <p:cNvSpPr/>
          <p:nvPr/>
        </p:nvSpPr>
        <p:spPr>
          <a:xfrm>
            <a:off x="2526983" y="6710363"/>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Policy Management</a:t>
            </a:r>
            <a:endParaRPr lang="en-US" sz="1361" dirty="0"/>
          </a:p>
        </p:txBody>
      </p:sp>
      <p:sp>
        <p:nvSpPr>
          <p:cNvPr id="16" name="Text 13"/>
          <p:cNvSpPr/>
          <p:nvPr/>
        </p:nvSpPr>
        <p:spPr>
          <a:xfrm>
            <a:off x="7491770" y="6710363"/>
            <a:ext cx="4611648" cy="1106329"/>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Enables administrators to set resource allocation policies based on specific applications, services, or user groups, ensuring that resources are allocated according to defined business requirements.</a:t>
            </a:r>
            <a:endParaRPr lang="en-US" sz="1361" dirty="0"/>
          </a:p>
        </p:txBody>
      </p:sp>
      <p:sp>
        <p:nvSpPr>
          <p:cNvPr id="17" name="Shape 14"/>
          <p:cNvSpPr/>
          <p:nvPr/>
        </p:nvSpPr>
        <p:spPr>
          <a:xfrm>
            <a:off x="2354223" y="7927896"/>
            <a:ext cx="9921954" cy="1052155"/>
          </a:xfrm>
          <a:prstGeom prst="rect">
            <a:avLst/>
          </a:prstGeom>
          <a:solidFill>
            <a:srgbClr val="000000">
              <a:alpha val="4000"/>
            </a:srgbClr>
          </a:solidFill>
          <a:ln/>
        </p:spPr>
      </p:sp>
      <p:sp>
        <p:nvSpPr>
          <p:cNvPr id="18" name="Text 15"/>
          <p:cNvSpPr/>
          <p:nvPr/>
        </p:nvSpPr>
        <p:spPr>
          <a:xfrm>
            <a:off x="2526983" y="8039100"/>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History View</a:t>
            </a:r>
            <a:endParaRPr lang="en-US" sz="1361" dirty="0"/>
          </a:p>
        </p:txBody>
      </p:sp>
      <p:sp>
        <p:nvSpPr>
          <p:cNvPr id="19" name="Text 16"/>
          <p:cNvSpPr/>
          <p:nvPr/>
        </p:nvSpPr>
        <p:spPr>
          <a:xfrm>
            <a:off x="7491770" y="8039100"/>
            <a:ext cx="4611648" cy="829747"/>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Provides historical data on resource usage, allowing administrators to track trends, identify patterns, and evaluate the effectiveness of implemented policies.</a:t>
            </a:r>
            <a:endParaRPr lang="en-US" sz="1361" dirty="0"/>
          </a:p>
        </p:txBody>
      </p:sp>
      <p:sp>
        <p:nvSpPr>
          <p:cNvPr id="20" name="Shape 17"/>
          <p:cNvSpPr/>
          <p:nvPr/>
        </p:nvSpPr>
        <p:spPr>
          <a:xfrm>
            <a:off x="2354223" y="8980051"/>
            <a:ext cx="9921954" cy="1328737"/>
          </a:xfrm>
          <a:prstGeom prst="rect">
            <a:avLst/>
          </a:prstGeom>
          <a:solidFill>
            <a:srgbClr val="FFFFFF">
              <a:alpha val="4000"/>
            </a:srgbClr>
          </a:solidFill>
          <a:ln/>
        </p:spPr>
      </p:sp>
      <p:sp>
        <p:nvSpPr>
          <p:cNvPr id="21" name="Text 18"/>
          <p:cNvSpPr/>
          <p:nvPr/>
        </p:nvSpPr>
        <p:spPr>
          <a:xfrm>
            <a:off x="2526983" y="9091255"/>
            <a:ext cx="4611648" cy="276582"/>
          </a:xfrm>
          <a:prstGeom prst="rect">
            <a:avLst/>
          </a:prstGeom>
          <a:noFill/>
          <a:ln/>
        </p:spPr>
        <p:txBody>
          <a:bodyPr wrap="non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Reporting Module</a:t>
            </a:r>
            <a:endParaRPr lang="en-US" sz="1361" dirty="0"/>
          </a:p>
        </p:txBody>
      </p:sp>
      <p:sp>
        <p:nvSpPr>
          <p:cNvPr id="22" name="Text 19"/>
          <p:cNvSpPr/>
          <p:nvPr/>
        </p:nvSpPr>
        <p:spPr>
          <a:xfrm>
            <a:off x="7491770" y="9091255"/>
            <a:ext cx="4611648" cy="1106329"/>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Generates comprehensive reports on resource usage, cost optimization, and system performance, providing valuable insights for decision-making and optimization.</a:t>
            </a:r>
            <a:endParaRPr lang="en-US" sz="136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582269"/>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9582269"/>
          </a:xfrm>
          <a:prstGeom prst="rect">
            <a:avLst/>
          </a:prstGeom>
        </p:spPr>
      </p:pic>
      <p:pic>
        <p:nvPicPr>
          <p:cNvPr id="5" name="Image 1" descr="preencoded.png"/>
          <p:cNvPicPr>
            <a:picLocks noChangeAspect="1"/>
          </p:cNvPicPr>
          <p:nvPr/>
        </p:nvPicPr>
        <p:blipFill>
          <a:blip r:embed="rId4"/>
          <a:stretch>
            <a:fillRect/>
          </a:stretch>
        </p:blipFill>
        <p:spPr>
          <a:xfrm>
            <a:off x="9359979" y="3106341"/>
            <a:ext cx="5054322" cy="3369588"/>
          </a:xfrm>
          <a:prstGeom prst="rect">
            <a:avLst/>
          </a:prstGeom>
        </p:spPr>
      </p:pic>
      <p:sp>
        <p:nvSpPr>
          <p:cNvPr id="6" name="Text 2"/>
          <p:cNvSpPr/>
          <p:nvPr/>
        </p:nvSpPr>
        <p:spPr>
          <a:xfrm>
            <a:off x="604837" y="475178"/>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Program/Coding</a:t>
            </a:r>
            <a:endParaRPr lang="en-US" sz="3581" dirty="0"/>
          </a:p>
        </p:txBody>
      </p:sp>
      <p:sp>
        <p:nvSpPr>
          <p:cNvPr id="7" name="Text 3"/>
          <p:cNvSpPr/>
          <p:nvPr/>
        </p:nvSpPr>
        <p:spPr>
          <a:xfrm>
            <a:off x="604837" y="1302901"/>
            <a:ext cx="7934325" cy="1106329"/>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implementation of the intelligent resource allocation engine requires a robust programming language that provides the necessary functionalities for data analysis, machine learning, and API integration. Python is a popular choice for this task, offering a rich ecosystem of libraries for data science, machine learning, and cloud integration.</a:t>
            </a:r>
            <a:endParaRPr lang="en-US" sz="1361" dirty="0"/>
          </a:p>
        </p:txBody>
      </p:sp>
      <p:pic>
        <p:nvPicPr>
          <p:cNvPr id="8" name="Image 2" descr="preencoded.png"/>
          <p:cNvPicPr>
            <a:picLocks noChangeAspect="1"/>
          </p:cNvPicPr>
          <p:nvPr/>
        </p:nvPicPr>
        <p:blipFill>
          <a:blip r:embed="rId5"/>
          <a:stretch>
            <a:fillRect/>
          </a:stretch>
        </p:blipFill>
        <p:spPr>
          <a:xfrm>
            <a:off x="604837" y="2603540"/>
            <a:ext cx="431959" cy="431959"/>
          </a:xfrm>
          <a:prstGeom prst="rect">
            <a:avLst/>
          </a:prstGeom>
        </p:spPr>
      </p:pic>
      <p:sp>
        <p:nvSpPr>
          <p:cNvPr id="9" name="Text 4"/>
          <p:cNvSpPr/>
          <p:nvPr/>
        </p:nvSpPr>
        <p:spPr>
          <a:xfrm>
            <a:off x="604837" y="3208258"/>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Cloud Integration</a:t>
            </a:r>
            <a:endParaRPr lang="en-US" sz="1791" dirty="0"/>
          </a:p>
        </p:txBody>
      </p:sp>
      <p:sp>
        <p:nvSpPr>
          <p:cNvPr id="10" name="Text 5"/>
          <p:cNvSpPr/>
          <p:nvPr/>
        </p:nvSpPr>
        <p:spPr>
          <a:xfrm>
            <a:off x="604837" y="3596045"/>
            <a:ext cx="7934325"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The system utilizes the chosen IaaS provider's API to interact with the cloud infrastructure, enabling dynamic provisioning, scaling, and de-provisioning of resources based on the decisions made by the intelligent resource allocation engine.</a:t>
            </a:r>
            <a:endParaRPr lang="en-US" sz="1361" dirty="0"/>
          </a:p>
        </p:txBody>
      </p:sp>
      <p:pic>
        <p:nvPicPr>
          <p:cNvPr id="11" name="Image 3" descr="preencoded.png"/>
          <p:cNvPicPr>
            <a:picLocks noChangeAspect="1"/>
          </p:cNvPicPr>
          <p:nvPr/>
        </p:nvPicPr>
        <p:blipFill>
          <a:blip r:embed="rId6"/>
          <a:stretch>
            <a:fillRect/>
          </a:stretch>
        </p:blipFill>
        <p:spPr>
          <a:xfrm>
            <a:off x="604837" y="4944189"/>
            <a:ext cx="431959" cy="431959"/>
          </a:xfrm>
          <a:prstGeom prst="rect">
            <a:avLst/>
          </a:prstGeom>
        </p:spPr>
      </p:pic>
      <p:sp>
        <p:nvSpPr>
          <p:cNvPr id="12" name="Text 6"/>
          <p:cNvSpPr/>
          <p:nvPr/>
        </p:nvSpPr>
        <p:spPr>
          <a:xfrm>
            <a:off x="604837" y="5548908"/>
            <a:ext cx="3378279"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Data Analysis &amp; Machine Learning</a:t>
            </a:r>
            <a:endParaRPr lang="en-US" sz="1791" dirty="0"/>
          </a:p>
        </p:txBody>
      </p:sp>
      <p:sp>
        <p:nvSpPr>
          <p:cNvPr id="13" name="Text 7"/>
          <p:cNvSpPr/>
          <p:nvPr/>
        </p:nvSpPr>
        <p:spPr>
          <a:xfrm>
            <a:off x="604837" y="5936694"/>
            <a:ext cx="7934325"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Python libraries such as Pandas, NumPy, and Scikit-learn provide powerful tools for data analysis, feature engineering, and the development of machine learning models to predict resource demand and optimize allocation.</a:t>
            </a:r>
            <a:endParaRPr lang="en-US" sz="1361" dirty="0"/>
          </a:p>
        </p:txBody>
      </p:sp>
      <p:pic>
        <p:nvPicPr>
          <p:cNvPr id="14" name="Image 4" descr="preencoded.png"/>
          <p:cNvPicPr>
            <a:picLocks noChangeAspect="1"/>
          </p:cNvPicPr>
          <p:nvPr/>
        </p:nvPicPr>
        <p:blipFill>
          <a:blip r:embed="rId7"/>
          <a:stretch>
            <a:fillRect/>
          </a:stretch>
        </p:blipFill>
        <p:spPr>
          <a:xfrm>
            <a:off x="604837" y="7284839"/>
            <a:ext cx="431959" cy="431959"/>
          </a:xfrm>
          <a:prstGeom prst="rect">
            <a:avLst/>
          </a:prstGeom>
        </p:spPr>
      </p:pic>
      <p:sp>
        <p:nvSpPr>
          <p:cNvPr id="15" name="Text 8"/>
          <p:cNvSpPr/>
          <p:nvPr/>
        </p:nvSpPr>
        <p:spPr>
          <a:xfrm>
            <a:off x="604837" y="7889558"/>
            <a:ext cx="3428524"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Code Development &amp; Maintenance</a:t>
            </a:r>
            <a:endParaRPr lang="en-US" sz="1791" dirty="0"/>
          </a:p>
        </p:txBody>
      </p:sp>
      <p:sp>
        <p:nvSpPr>
          <p:cNvPr id="16" name="Text 9"/>
          <p:cNvSpPr/>
          <p:nvPr/>
        </p:nvSpPr>
        <p:spPr>
          <a:xfrm>
            <a:off x="604837" y="8277344"/>
            <a:ext cx="7934325" cy="829747"/>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Python's clear syntax, extensive documentation, and robust community support make it an ideal choice for developing and maintaining the codebase of the intelligent resource allocation engine.</a:t>
            </a:r>
            <a:endParaRPr lang="en-US" sz="136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9219724"/>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9219724"/>
          </a:xfrm>
          <a:prstGeom prst="rect">
            <a:avLst/>
          </a:prstGeom>
        </p:spPr>
      </p:pic>
      <p:pic>
        <p:nvPicPr>
          <p:cNvPr id="5" name="Image 1" descr="preencoded.png"/>
          <p:cNvPicPr>
            <a:picLocks noChangeAspect="1"/>
          </p:cNvPicPr>
          <p:nvPr/>
        </p:nvPicPr>
        <p:blipFill>
          <a:blip r:embed="rId4"/>
          <a:stretch>
            <a:fillRect/>
          </a:stretch>
        </p:blipFill>
        <p:spPr>
          <a:xfrm>
            <a:off x="215979" y="2840831"/>
            <a:ext cx="5054322" cy="3538061"/>
          </a:xfrm>
          <a:prstGeom prst="rect">
            <a:avLst/>
          </a:prstGeom>
        </p:spPr>
      </p:pic>
      <p:sp>
        <p:nvSpPr>
          <p:cNvPr id="6" name="Text 2"/>
          <p:cNvSpPr/>
          <p:nvPr/>
        </p:nvSpPr>
        <p:spPr>
          <a:xfrm>
            <a:off x="6091238" y="475178"/>
            <a:ext cx="4547830" cy="568523"/>
          </a:xfrm>
          <a:prstGeom prst="rect">
            <a:avLst/>
          </a:prstGeom>
          <a:noFill/>
          <a:ln/>
        </p:spPr>
        <p:txBody>
          <a:bodyPr wrap="none" rtlCol="0" anchor="t"/>
          <a:lstStyle/>
          <a:p>
            <a:pPr marL="0" indent="0">
              <a:lnSpc>
                <a:spcPts val="4476"/>
              </a:lnSpc>
              <a:buNone/>
            </a:pPr>
            <a:r>
              <a:rPr lang="en-US" sz="3581" b="1" dirty="0">
                <a:solidFill>
                  <a:srgbClr val="9998FF"/>
                </a:solidFill>
                <a:latin typeface="Barlow" pitchFamily="34" charset="0"/>
                <a:ea typeface="Barlow" pitchFamily="34" charset="-122"/>
                <a:cs typeface="Barlow" pitchFamily="34" charset="-120"/>
              </a:rPr>
              <a:t>Implementation</a:t>
            </a:r>
            <a:endParaRPr lang="en-US" sz="3581" dirty="0"/>
          </a:p>
        </p:txBody>
      </p:sp>
      <p:sp>
        <p:nvSpPr>
          <p:cNvPr id="7" name="Text 3"/>
          <p:cNvSpPr/>
          <p:nvPr/>
        </p:nvSpPr>
        <p:spPr>
          <a:xfrm>
            <a:off x="6091238" y="1302901"/>
            <a:ext cx="7934325" cy="1382911"/>
          </a:xfrm>
          <a:prstGeom prst="rect">
            <a:avLst/>
          </a:prstGeom>
          <a:noFill/>
          <a:ln/>
        </p:spPr>
        <p:txBody>
          <a:bodyPr wrap="square" rtlCol="0" anchor="t"/>
          <a:lstStyle/>
          <a:p>
            <a:pPr marL="0" indent="0">
              <a:lnSpc>
                <a:spcPts val="2177"/>
              </a:lnSpc>
              <a:buNone/>
            </a:pPr>
            <a:r>
              <a:rPr lang="en-US" sz="1361" dirty="0">
                <a:solidFill>
                  <a:srgbClr val="EEEFF5"/>
                </a:solidFill>
                <a:latin typeface="Montserrat" pitchFamily="34" charset="0"/>
                <a:ea typeface="Montserrat" pitchFamily="34" charset="-122"/>
                <a:cs typeface="Montserrat" pitchFamily="34" charset="-120"/>
              </a:rPr>
              <a:t>The implementation of the proposed architecture for optimizing resource allocation in an IaaS environment involves a series of steps that ensure a smooth and successful deployment. These steps include connecting the components, deploying the system on the chosen IaaS platform, and rigorously testing the system to ensure its functionality and performance.</a:t>
            </a:r>
            <a:endParaRPr lang="en-US" sz="1361" dirty="0"/>
          </a:p>
        </p:txBody>
      </p:sp>
      <p:sp>
        <p:nvSpPr>
          <p:cNvPr id="8" name="Shape 4"/>
          <p:cNvSpPr/>
          <p:nvPr/>
        </p:nvSpPr>
        <p:spPr>
          <a:xfrm>
            <a:off x="6156067" y="3074432"/>
            <a:ext cx="388739" cy="388739"/>
          </a:xfrm>
          <a:prstGeom prst="roundRect">
            <a:avLst>
              <a:gd name="adj" fmla="val 40011"/>
            </a:avLst>
          </a:prstGeom>
          <a:solidFill>
            <a:srgbClr val="282C32"/>
          </a:solidFill>
          <a:ln/>
        </p:spPr>
      </p:sp>
      <p:sp>
        <p:nvSpPr>
          <p:cNvPr id="9" name="Text 5"/>
          <p:cNvSpPr/>
          <p:nvPr/>
        </p:nvSpPr>
        <p:spPr>
          <a:xfrm>
            <a:off x="6302038" y="3132296"/>
            <a:ext cx="9667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1</a:t>
            </a:r>
            <a:endParaRPr lang="en-US" sz="2149" dirty="0"/>
          </a:p>
        </p:txBody>
      </p:sp>
      <p:sp>
        <p:nvSpPr>
          <p:cNvPr id="10" name="Text 6"/>
          <p:cNvSpPr/>
          <p:nvPr/>
        </p:nvSpPr>
        <p:spPr>
          <a:xfrm>
            <a:off x="7300913" y="3052882"/>
            <a:ext cx="2860715"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Connecting the Components</a:t>
            </a:r>
            <a:endParaRPr lang="en-US" sz="1791" dirty="0"/>
          </a:p>
        </p:txBody>
      </p:sp>
      <p:sp>
        <p:nvSpPr>
          <p:cNvPr id="11" name="Text 7"/>
          <p:cNvSpPr/>
          <p:nvPr/>
        </p:nvSpPr>
        <p:spPr>
          <a:xfrm>
            <a:off x="7300913" y="3440668"/>
            <a:ext cx="6724650"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The various components of the system, including the resource monitoring and analysis module, the intelligent resource allocation engine, the user interface, and the IaaS provider API integration, need to be seamlessly connected to enable data flow and communication.</a:t>
            </a:r>
            <a:endParaRPr lang="en-US" sz="1361" dirty="0"/>
          </a:p>
        </p:txBody>
      </p:sp>
      <p:sp>
        <p:nvSpPr>
          <p:cNvPr id="12" name="Shape 8"/>
          <p:cNvSpPr/>
          <p:nvPr/>
        </p:nvSpPr>
        <p:spPr>
          <a:xfrm>
            <a:off x="6156067" y="5086826"/>
            <a:ext cx="388739" cy="388739"/>
          </a:xfrm>
          <a:prstGeom prst="roundRect">
            <a:avLst>
              <a:gd name="adj" fmla="val 40011"/>
            </a:avLst>
          </a:prstGeom>
          <a:solidFill>
            <a:srgbClr val="282C32"/>
          </a:solidFill>
          <a:ln/>
        </p:spPr>
      </p:sp>
      <p:sp>
        <p:nvSpPr>
          <p:cNvPr id="13" name="Text 9"/>
          <p:cNvSpPr/>
          <p:nvPr/>
        </p:nvSpPr>
        <p:spPr>
          <a:xfrm>
            <a:off x="6274058" y="5144691"/>
            <a:ext cx="152757"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2</a:t>
            </a:r>
            <a:endParaRPr lang="en-US" sz="2149" dirty="0"/>
          </a:p>
        </p:txBody>
      </p:sp>
      <p:sp>
        <p:nvSpPr>
          <p:cNvPr id="14" name="Text 10"/>
          <p:cNvSpPr/>
          <p:nvPr/>
        </p:nvSpPr>
        <p:spPr>
          <a:xfrm>
            <a:off x="7300913" y="5065276"/>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Cloud Deployment</a:t>
            </a:r>
            <a:endParaRPr lang="en-US" sz="1791" dirty="0"/>
          </a:p>
        </p:txBody>
      </p:sp>
      <p:sp>
        <p:nvSpPr>
          <p:cNvPr id="15" name="Text 11"/>
          <p:cNvSpPr/>
          <p:nvPr/>
        </p:nvSpPr>
        <p:spPr>
          <a:xfrm>
            <a:off x="7300913" y="5453063"/>
            <a:ext cx="6724650"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The system is deployed on the chosen IaaS platform, leveraging the provider's infrastructure and services. This deployment process ensures that the system is fully integrated with the cloud environment and can efficiently manage resources.</a:t>
            </a:r>
            <a:endParaRPr lang="en-US" sz="1361" dirty="0"/>
          </a:p>
        </p:txBody>
      </p:sp>
      <p:sp>
        <p:nvSpPr>
          <p:cNvPr id="16" name="Shape 12"/>
          <p:cNvSpPr/>
          <p:nvPr/>
        </p:nvSpPr>
        <p:spPr>
          <a:xfrm>
            <a:off x="6156067" y="7099221"/>
            <a:ext cx="388739" cy="388739"/>
          </a:xfrm>
          <a:prstGeom prst="roundRect">
            <a:avLst>
              <a:gd name="adj" fmla="val 40011"/>
            </a:avLst>
          </a:prstGeom>
          <a:solidFill>
            <a:srgbClr val="282C32"/>
          </a:solidFill>
          <a:ln/>
        </p:spPr>
      </p:sp>
      <p:sp>
        <p:nvSpPr>
          <p:cNvPr id="17" name="Text 13"/>
          <p:cNvSpPr/>
          <p:nvPr/>
        </p:nvSpPr>
        <p:spPr>
          <a:xfrm>
            <a:off x="6276677" y="7157085"/>
            <a:ext cx="147399" cy="272891"/>
          </a:xfrm>
          <a:prstGeom prst="rect">
            <a:avLst/>
          </a:prstGeom>
          <a:noFill/>
          <a:ln/>
        </p:spPr>
        <p:txBody>
          <a:bodyPr wrap="none" rtlCol="0" anchor="t"/>
          <a:lstStyle/>
          <a:p>
            <a:pPr marL="0" indent="0" algn="ctr">
              <a:lnSpc>
                <a:spcPts val="2149"/>
              </a:lnSpc>
              <a:buNone/>
            </a:pPr>
            <a:r>
              <a:rPr lang="en-US" sz="2149" b="1" dirty="0">
                <a:solidFill>
                  <a:srgbClr val="EEEFF5"/>
                </a:solidFill>
                <a:latin typeface="Barlow" pitchFamily="34" charset="0"/>
                <a:ea typeface="Barlow" pitchFamily="34" charset="-122"/>
                <a:cs typeface="Barlow" pitchFamily="34" charset="-120"/>
              </a:rPr>
              <a:t>3</a:t>
            </a:r>
            <a:endParaRPr lang="en-US" sz="2149" dirty="0"/>
          </a:p>
        </p:txBody>
      </p:sp>
      <p:sp>
        <p:nvSpPr>
          <p:cNvPr id="18" name="Text 14"/>
          <p:cNvSpPr/>
          <p:nvPr/>
        </p:nvSpPr>
        <p:spPr>
          <a:xfrm>
            <a:off x="7300913" y="7077670"/>
            <a:ext cx="2273856" cy="284202"/>
          </a:xfrm>
          <a:prstGeom prst="rect">
            <a:avLst/>
          </a:prstGeom>
          <a:noFill/>
          <a:ln/>
        </p:spPr>
        <p:txBody>
          <a:bodyPr wrap="none" rtlCol="0" anchor="t"/>
          <a:lstStyle/>
          <a:p>
            <a:pPr marL="0" indent="0" algn="l">
              <a:lnSpc>
                <a:spcPts val="2238"/>
              </a:lnSpc>
              <a:buNone/>
            </a:pPr>
            <a:r>
              <a:rPr lang="en-US" sz="1791" b="1" dirty="0">
                <a:solidFill>
                  <a:srgbClr val="EEEFF5"/>
                </a:solidFill>
                <a:latin typeface="Barlow" pitchFamily="34" charset="0"/>
                <a:ea typeface="Barlow" pitchFamily="34" charset="-122"/>
                <a:cs typeface="Barlow" pitchFamily="34" charset="-120"/>
              </a:rPr>
              <a:t>Project Testing</a:t>
            </a:r>
            <a:endParaRPr lang="en-US" sz="1791" dirty="0"/>
          </a:p>
        </p:txBody>
      </p:sp>
      <p:sp>
        <p:nvSpPr>
          <p:cNvPr id="19" name="Text 15"/>
          <p:cNvSpPr/>
          <p:nvPr/>
        </p:nvSpPr>
        <p:spPr>
          <a:xfrm>
            <a:off x="7300913" y="7465457"/>
            <a:ext cx="6724650" cy="1106329"/>
          </a:xfrm>
          <a:prstGeom prst="rect">
            <a:avLst/>
          </a:prstGeom>
          <a:noFill/>
          <a:ln/>
        </p:spPr>
        <p:txBody>
          <a:bodyPr wrap="square" rtlCol="0" anchor="t"/>
          <a:lstStyle/>
          <a:p>
            <a:pPr marL="0" indent="0" algn="l">
              <a:lnSpc>
                <a:spcPts val="2177"/>
              </a:lnSpc>
              <a:buNone/>
            </a:pPr>
            <a:r>
              <a:rPr lang="en-US" sz="1361" dirty="0">
                <a:solidFill>
                  <a:srgbClr val="EEEFF5"/>
                </a:solidFill>
                <a:latin typeface="Montserrat" pitchFamily="34" charset="0"/>
                <a:ea typeface="Montserrat" pitchFamily="34" charset="-122"/>
                <a:cs typeface="Montserrat" pitchFamily="34" charset="-120"/>
              </a:rPr>
              <a:t>Rigorous testing is conducted to ensure the functionality and performance of the system. This includes unit testing of individual components, integration testing to verify interactions between components, and performance testing to evaluate the system's ability to handle real-world workloads.</a:t>
            </a:r>
            <a:endParaRPr lang="en-US" sz="136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1696</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Barlow</vt:lpstr>
      <vt:lpstr>Calibri</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4</cp:revision>
  <dcterms:created xsi:type="dcterms:W3CDTF">2024-07-29T07:40:39Z</dcterms:created>
  <dcterms:modified xsi:type="dcterms:W3CDTF">2024-07-29T17:05:57Z</dcterms:modified>
</cp:coreProperties>
</file>